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63"/>
  </p:notesMasterIdLst>
  <p:sldIdLst>
    <p:sldId id="256" r:id="rId3"/>
    <p:sldId id="258" r:id="rId4"/>
    <p:sldId id="518" r:id="rId5"/>
    <p:sldId id="259" r:id="rId6"/>
    <p:sldId id="260" r:id="rId7"/>
    <p:sldId id="519" r:id="rId8"/>
    <p:sldId id="520" r:id="rId9"/>
    <p:sldId id="521" r:id="rId10"/>
    <p:sldId id="265" r:id="rId11"/>
    <p:sldId id="346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532" r:id="rId23"/>
    <p:sldId id="533" r:id="rId24"/>
    <p:sldId id="534" r:id="rId25"/>
    <p:sldId id="535" r:id="rId26"/>
    <p:sldId id="536" r:id="rId27"/>
    <p:sldId id="537" r:id="rId28"/>
    <p:sldId id="538" r:id="rId29"/>
    <p:sldId id="545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4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269" r:id="rId53"/>
    <p:sldId id="314" r:id="rId54"/>
    <p:sldId id="539" r:id="rId55"/>
    <p:sldId id="540" r:id="rId56"/>
    <p:sldId id="517" r:id="rId57"/>
    <p:sldId id="541" r:id="rId58"/>
    <p:sldId id="543" r:id="rId59"/>
    <p:sldId id="544" r:id="rId60"/>
    <p:sldId id="542" r:id="rId61"/>
    <p:sldId id="282" r:id="rId6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3" autoAdjust="0"/>
    <p:restoredTop sz="94929" autoAdjust="0"/>
  </p:normalViewPr>
  <p:slideViewPr>
    <p:cSldViewPr snapToGrid="0" snapToObjects="1">
      <p:cViewPr varScale="1">
        <p:scale>
          <a:sx n="87" d="100"/>
          <a:sy n="87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0298C-A48B-4668-ADF5-297DAA663DAD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5AA06-E2F8-4B78-980E-23AB439FC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62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3"/>
            <a:ext cx="12207983" cy="68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1991568" y="-998227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7365" y="2128074"/>
            <a:ext cx="8552502" cy="1041761"/>
          </a:xfrm>
        </p:spPr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12</a:t>
            </a:r>
            <a:r>
              <a:rPr kumimoji="1" lang="zh-CN" altLang="en-US" dirty="0"/>
              <a:t>章   综合设计应用实例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821DADE-899D-0F4E-B26C-E2C6638C8B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9364CB0-FB19-F446-ADFC-F687C132A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5147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/>
              <a:t>本次项目创建选择空白文件夹</a:t>
            </a:r>
            <a:r>
              <a:rPr lang="en-US" altLang="zh-CN" dirty="0"/>
              <a:t>chapter12</a:t>
            </a:r>
            <a:r>
              <a:rPr lang="zh-CN" altLang="zh-CN" dirty="0"/>
              <a:t>，填入</a:t>
            </a:r>
            <a:r>
              <a:rPr lang="en-US" altLang="zh-CN" dirty="0" err="1"/>
              <a:t>AppID</a:t>
            </a:r>
            <a:r>
              <a:rPr lang="zh-CN" altLang="zh-CN" dirty="0"/>
              <a:t>和自定义项目名称。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注意请取消勾选“建立普通快速启动模板”选项，以免自动生成代码影响手动编写。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项目创建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87" y="1658606"/>
            <a:ext cx="3336612" cy="38535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5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868482" y="2156244"/>
            <a:ext cx="916538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/>
              <a:t>单击“确定”按钮后，系统会自动生成项目配置文件</a:t>
            </a:r>
            <a:r>
              <a:rPr lang="en-US" altLang="zh-CN" dirty="0" err="1"/>
              <a:t>project.config.json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endParaRPr lang="zh-CN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此时在</a:t>
            </a:r>
            <a:r>
              <a:rPr lang="en-US" altLang="zh-CN" dirty="0"/>
              <a:t>Console</a:t>
            </a:r>
            <a:r>
              <a:rPr lang="zh-CN" altLang="zh-CN" dirty="0"/>
              <a:t>控制台有报错提示，如</a:t>
            </a:r>
            <a:r>
              <a:rPr lang="zh-CN" altLang="en-US" dirty="0"/>
              <a:t>下</a:t>
            </a:r>
            <a:r>
              <a:rPr lang="zh-CN" altLang="zh-CN" dirty="0"/>
              <a:t>图所示。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这是由于</a:t>
            </a:r>
            <a:r>
              <a:rPr lang="en-US" altLang="zh-CN" dirty="0" err="1"/>
              <a:t>app.json</a:t>
            </a:r>
            <a:r>
              <a:rPr lang="zh-CN" altLang="zh-CN" dirty="0"/>
              <a:t>是项目的入口文件，下一节将介绍如何手动创建页面配置文件。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项目创建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97" y="2740754"/>
            <a:ext cx="2966880" cy="734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70" y="4318286"/>
            <a:ext cx="5181600" cy="981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576536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创建应用文件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zh-CN" dirty="0"/>
              <a:t>应用文件主要有：</a:t>
            </a:r>
            <a:r>
              <a:rPr lang="en-US" altLang="zh-CN" dirty="0" err="1"/>
              <a:t>app.json</a:t>
            </a:r>
            <a:r>
              <a:rPr lang="zh-CN" altLang="zh-CN" dirty="0"/>
              <a:t>、</a:t>
            </a:r>
            <a:r>
              <a:rPr lang="en-US" altLang="zh-CN" dirty="0"/>
              <a:t>app.js</a:t>
            </a:r>
            <a:r>
              <a:rPr lang="zh-CN" altLang="zh-CN" dirty="0"/>
              <a:t>和</a:t>
            </a:r>
            <a:r>
              <a:rPr lang="en-US" altLang="zh-CN" dirty="0" err="1"/>
              <a:t>app.wxss</a:t>
            </a:r>
            <a:r>
              <a:rPr lang="zh-CN" altLang="zh-CN" dirty="0"/>
              <a:t>，其中</a:t>
            </a:r>
            <a:r>
              <a:rPr lang="en-US" altLang="zh-CN" dirty="0" err="1"/>
              <a:t>app.wxss</a:t>
            </a:r>
            <a:r>
              <a:rPr lang="zh-CN" altLang="zh-CN" dirty="0"/>
              <a:t>是可选文件，用于存放公共样式。这三个文件的作用域是整个小程序项目。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zh-CN" dirty="0"/>
              <a:t>首先进行</a:t>
            </a:r>
            <a:r>
              <a:rPr lang="en-US" altLang="zh-CN" dirty="0" err="1"/>
              <a:t>app.json</a:t>
            </a:r>
            <a:r>
              <a:rPr lang="zh-CN" altLang="zh-CN" dirty="0"/>
              <a:t>文件的创建，单击编辑器目录结构左上角的</a:t>
            </a:r>
            <a:r>
              <a:rPr lang="en-US" altLang="zh-CN" dirty="0"/>
              <a:t>+</a:t>
            </a:r>
            <a:r>
              <a:rPr lang="zh-CN" altLang="zh-CN" dirty="0"/>
              <a:t>号按钮，在下拉菜单中选择“</a:t>
            </a:r>
            <a:r>
              <a:rPr lang="en-US" altLang="zh-CN" dirty="0"/>
              <a:t>JSON</a:t>
            </a:r>
            <a:r>
              <a:rPr lang="zh-CN" altLang="zh-CN" dirty="0"/>
              <a:t>”选项新建文件</a:t>
            </a:r>
            <a:r>
              <a:rPr lang="zh-CN" altLang="en-US" dirty="0"/>
              <a:t>，</a:t>
            </a:r>
            <a:r>
              <a:rPr lang="zh-CN" altLang="zh-CN" dirty="0"/>
              <a:t>录入文件名然后按回车键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45" y="2375311"/>
            <a:ext cx="3142905" cy="299060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2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104790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创建应用文件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在</a:t>
            </a:r>
            <a:r>
              <a:rPr lang="en-US" altLang="zh-CN" dirty="0" err="1"/>
              <a:t>app.json</a:t>
            </a:r>
            <a:r>
              <a:rPr lang="zh-CN" altLang="zh-CN" dirty="0"/>
              <a:t>文件中输入一对</a:t>
            </a:r>
            <a:r>
              <a:rPr lang="en-US" altLang="zh-CN" dirty="0"/>
              <a:t>{}</a:t>
            </a:r>
            <a:r>
              <a:rPr lang="zh-CN" altLang="zh-CN" dirty="0"/>
              <a:t>符号，然后</a:t>
            </a:r>
            <a:r>
              <a:rPr lang="en-US" altLang="zh-CN" dirty="0" err="1"/>
              <a:t>Ctrl+S</a:t>
            </a:r>
            <a:r>
              <a:rPr lang="zh-CN" altLang="zh-CN" dirty="0"/>
              <a:t>快捷键进行保存，如图所示。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此时</a:t>
            </a:r>
            <a:r>
              <a:rPr lang="en-US" altLang="zh-CN" dirty="0"/>
              <a:t>Console</a:t>
            </a:r>
            <a:r>
              <a:rPr lang="zh-CN" altLang="zh-CN" dirty="0"/>
              <a:t>控制台仍有报错，这是由于</a:t>
            </a:r>
            <a:r>
              <a:rPr lang="en-US" altLang="zh-CN" dirty="0" err="1"/>
              <a:t>app.json</a:t>
            </a:r>
            <a:r>
              <a:rPr lang="zh-CN" altLang="zh-CN" dirty="0"/>
              <a:t>中还没有进行页面配置。暂时先不用管，稍后创建页面文件时系统会自动更新</a:t>
            </a:r>
            <a:r>
              <a:rPr lang="en-US" altLang="zh-CN" dirty="0" err="1"/>
              <a:t>app.json</a:t>
            </a:r>
            <a:r>
              <a:rPr lang="zh-CN" altLang="zh-CN" dirty="0"/>
              <a:t>的代码。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409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75" y="3189576"/>
            <a:ext cx="3124200" cy="1362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20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104790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创建应用文件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后面用同样的方法新建</a:t>
            </a:r>
            <a:r>
              <a:rPr lang="en-US" altLang="zh-CN" dirty="0"/>
              <a:t>app.js</a:t>
            </a:r>
            <a:r>
              <a:rPr lang="zh-CN" altLang="zh-CN" dirty="0"/>
              <a:t>和</a:t>
            </a:r>
            <a:r>
              <a:rPr lang="en-US" altLang="zh-CN" dirty="0" err="1"/>
              <a:t>app.wxss</a:t>
            </a:r>
            <a:r>
              <a:rPr lang="zh-CN" altLang="zh-CN" dirty="0"/>
              <a:t>文件，这两个文件可以保持空白状态关闭即可。全部完成后的目录结构如图所示。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80" y="3608562"/>
            <a:ext cx="4918851" cy="22784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8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5688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创建页面文件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zh-CN" dirty="0"/>
              <a:t>应用文件创建完毕后，需要继续创建页面文件。页面文件一般来说会统一放在</a:t>
            </a:r>
            <a:r>
              <a:rPr lang="en-US" altLang="zh-CN" dirty="0"/>
              <a:t>pages</a:t>
            </a:r>
            <a:r>
              <a:rPr lang="zh-CN" altLang="zh-CN" dirty="0"/>
              <a:t>文件夹中，每个页面有自己独立的二级目录，里面包含</a:t>
            </a:r>
            <a:r>
              <a:rPr lang="en-US" altLang="zh-CN" dirty="0" err="1"/>
              <a:t>wxml</a:t>
            </a:r>
            <a:r>
              <a:rPr lang="zh-CN" altLang="zh-CN" dirty="0"/>
              <a:t>、</a:t>
            </a:r>
            <a:r>
              <a:rPr lang="en-US" altLang="zh-CN" dirty="0" err="1"/>
              <a:t>wxss</a:t>
            </a:r>
            <a:r>
              <a:rPr lang="zh-CN" altLang="zh-CN" dirty="0"/>
              <a:t>、</a:t>
            </a:r>
            <a:r>
              <a:rPr lang="en-US" altLang="zh-CN" dirty="0" err="1"/>
              <a:t>js</a:t>
            </a:r>
            <a:r>
              <a:rPr lang="zh-CN" altLang="zh-CN" dirty="0"/>
              <a:t>和</a:t>
            </a:r>
            <a:r>
              <a:rPr lang="en-US" altLang="zh-CN" dirty="0" err="1"/>
              <a:t>json</a:t>
            </a:r>
            <a:r>
              <a:rPr lang="zh-CN" altLang="zh-CN" dirty="0"/>
              <a:t>四个同名文件。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zh-CN" dirty="0"/>
              <a:t>同样是单击左上角的</a:t>
            </a:r>
            <a:r>
              <a:rPr lang="en-US" altLang="zh-CN" dirty="0"/>
              <a:t>+</a:t>
            </a:r>
            <a:r>
              <a:rPr lang="zh-CN" altLang="zh-CN" dirty="0"/>
              <a:t>号按钮，选择“目录”选项新建文件夹，命名为</a:t>
            </a:r>
            <a:r>
              <a:rPr lang="en-US" altLang="zh-CN" dirty="0"/>
              <a:t>pages</a:t>
            </a:r>
            <a:r>
              <a:rPr lang="zh-CN" altLang="zh-CN" dirty="0"/>
              <a:t>然后按回车键完成创建，如图所示。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234" y="2359635"/>
            <a:ext cx="3681868" cy="35002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6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568809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创建页面文件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zh-CN" dirty="0"/>
              <a:t>一般来说首页默认命名为</a:t>
            </a:r>
            <a:r>
              <a:rPr lang="en-US" altLang="zh-CN" dirty="0"/>
              <a:t>index</a:t>
            </a:r>
            <a:r>
              <a:rPr lang="zh-CN" altLang="zh-CN" dirty="0"/>
              <a:t>，表示小程序运行的第一个页面；其他页面名称可以自定义。本次项目有三个页面文件，需要创建</a:t>
            </a:r>
            <a:r>
              <a:rPr lang="en-US" altLang="zh-CN" dirty="0"/>
              <a:t>index</a:t>
            </a:r>
            <a:r>
              <a:rPr lang="zh-CN" altLang="zh-CN" dirty="0"/>
              <a:t>（首页页面）、</a:t>
            </a:r>
            <a:r>
              <a:rPr lang="en-US" altLang="zh-CN" dirty="0"/>
              <a:t>my</a:t>
            </a:r>
            <a:r>
              <a:rPr lang="zh-CN" altLang="zh-CN" dirty="0"/>
              <a:t>（个人中心）和</a:t>
            </a:r>
            <a:r>
              <a:rPr lang="en-US" altLang="zh-CN" dirty="0"/>
              <a:t>detail</a:t>
            </a:r>
            <a:r>
              <a:rPr lang="zh-CN" altLang="zh-CN" dirty="0"/>
              <a:t>（新闻正文）。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zh-CN" dirty="0"/>
              <a:t>首先需要在</a:t>
            </a:r>
            <a:r>
              <a:rPr lang="en-US" altLang="zh-CN" dirty="0"/>
              <a:t>pages</a:t>
            </a:r>
            <a:r>
              <a:rPr lang="zh-CN" altLang="zh-CN" dirty="0"/>
              <a:t>目录内部创建</a:t>
            </a:r>
            <a:r>
              <a:rPr lang="en-US" altLang="zh-CN" dirty="0"/>
              <a:t>index</a:t>
            </a:r>
            <a:r>
              <a:rPr lang="zh-CN" altLang="zh-CN" dirty="0"/>
              <a:t>文件夹，这次是在</a:t>
            </a:r>
            <a:r>
              <a:rPr lang="en-US" altLang="zh-CN" dirty="0"/>
              <a:t>pages</a:t>
            </a:r>
            <a:r>
              <a:rPr lang="zh-CN" altLang="zh-CN" dirty="0"/>
              <a:t>目录上右击，选择“新建”—“</a:t>
            </a:r>
            <a:r>
              <a:rPr lang="zh-CN" altLang="en-US" dirty="0"/>
              <a:t>目录</a:t>
            </a:r>
            <a:r>
              <a:rPr lang="zh-CN" altLang="zh-CN" dirty="0"/>
              <a:t>”，然后输入</a:t>
            </a:r>
            <a:r>
              <a:rPr lang="en-US" altLang="zh-CN" dirty="0"/>
              <a:t>index</a:t>
            </a:r>
            <a:r>
              <a:rPr lang="zh-CN" altLang="zh-CN" dirty="0"/>
              <a:t>名称后按回车键完成创建，如图所示。</a:t>
            </a:r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385" y="1910353"/>
            <a:ext cx="2872207" cy="38296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0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568809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创建页面文件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zh-CN" dirty="0"/>
              <a:t>然后右击</a:t>
            </a:r>
            <a:r>
              <a:rPr lang="en-US" altLang="zh-CN" dirty="0"/>
              <a:t>index</a:t>
            </a:r>
            <a:r>
              <a:rPr lang="zh-CN" altLang="zh-CN" dirty="0"/>
              <a:t>目录，选择“新建”—“</a:t>
            </a:r>
            <a:r>
              <a:rPr lang="en-US" altLang="zh-CN" dirty="0"/>
              <a:t>Page</a:t>
            </a:r>
            <a:r>
              <a:rPr lang="zh-CN" altLang="zh-CN" dirty="0"/>
              <a:t>”，输入</a:t>
            </a:r>
            <a:r>
              <a:rPr lang="en-US" altLang="zh-CN" dirty="0"/>
              <a:t>index</a:t>
            </a:r>
            <a:r>
              <a:rPr lang="zh-CN" altLang="zh-CN" dirty="0"/>
              <a:t>按回车键即可一次性创建完成</a:t>
            </a:r>
            <a:r>
              <a:rPr lang="en-US" altLang="zh-CN" dirty="0"/>
              <a:t>index</a:t>
            </a:r>
            <a:r>
              <a:rPr lang="zh-CN" altLang="zh-CN" dirty="0"/>
              <a:t>页面所需的</a:t>
            </a:r>
            <a:r>
              <a:rPr lang="en-US" altLang="zh-CN" dirty="0" err="1"/>
              <a:t>wxml</a:t>
            </a:r>
            <a:r>
              <a:rPr lang="zh-CN" altLang="zh-CN" dirty="0"/>
              <a:t>、</a:t>
            </a:r>
            <a:r>
              <a:rPr lang="en-US" altLang="zh-CN" dirty="0" err="1"/>
              <a:t>wxss</a:t>
            </a:r>
            <a:r>
              <a:rPr lang="zh-CN" altLang="zh-CN" dirty="0"/>
              <a:t>、</a:t>
            </a:r>
            <a:r>
              <a:rPr lang="en-US" altLang="zh-CN" dirty="0" err="1"/>
              <a:t>js</a:t>
            </a:r>
            <a:r>
              <a:rPr lang="zh-CN" altLang="zh-CN" dirty="0"/>
              <a:t>和</a:t>
            </a:r>
            <a:r>
              <a:rPr lang="en-US" altLang="zh-CN" dirty="0" err="1"/>
              <a:t>json</a:t>
            </a:r>
            <a:r>
              <a:rPr lang="zh-CN" altLang="zh-CN" dirty="0"/>
              <a:t>四个同名文件，如图所示。</a:t>
            </a:r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24" y="1480415"/>
            <a:ext cx="2807595" cy="40950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1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568809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创建页面文件</a:t>
            </a:r>
            <a:endParaRPr lang="zh-CN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用同样的方法创建</a:t>
            </a:r>
            <a:r>
              <a:rPr lang="en-US" altLang="zh-CN" dirty="0"/>
              <a:t>my</a:t>
            </a:r>
            <a:r>
              <a:rPr lang="zh-CN" altLang="zh-CN" dirty="0"/>
              <a:t>和</a:t>
            </a:r>
            <a:r>
              <a:rPr lang="en-US" altLang="zh-CN" dirty="0"/>
              <a:t>detail</a:t>
            </a:r>
            <a:r>
              <a:rPr lang="zh-CN" altLang="zh-CN" dirty="0"/>
              <a:t>页面，全部完成后的目录结构如图所示。</a:t>
            </a:r>
          </a:p>
          <a:p>
            <a:pPr>
              <a:lnSpc>
                <a:spcPct val="150000"/>
              </a:lnSpc>
            </a:pP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72" y="1082659"/>
            <a:ext cx="4093251" cy="51893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4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568809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创建页面文件</a:t>
            </a:r>
            <a:endParaRPr lang="zh-CN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此时</a:t>
            </a:r>
            <a:r>
              <a:rPr lang="en-US" altLang="zh-CN" dirty="0" err="1"/>
              <a:t>app.json</a:t>
            </a:r>
            <a:r>
              <a:rPr lang="zh-CN" altLang="zh-CN" dirty="0"/>
              <a:t>会自动生成页面配置代码，如图所示。</a:t>
            </a:r>
          </a:p>
          <a:p>
            <a:pPr indent="457200">
              <a:lnSpc>
                <a:spcPct val="150000"/>
              </a:lnSpc>
            </a:pP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81" y="3229364"/>
            <a:ext cx="4781980" cy="22058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2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3"/>
          <p:cNvSpPr txBox="1">
            <a:spLocks/>
          </p:cNvSpPr>
          <p:nvPr/>
        </p:nvSpPr>
        <p:spPr>
          <a:xfrm>
            <a:off x="7756899" y="983118"/>
            <a:ext cx="3035598" cy="634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01 </a:t>
            </a:r>
            <a:r>
              <a:rPr kumimoji="1" lang="zh-CN" altLang="en-US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需求分析</a:t>
            </a:r>
          </a:p>
        </p:txBody>
      </p:sp>
      <p:sp>
        <p:nvSpPr>
          <p:cNvPr id="27" name="文本占位符 5"/>
          <p:cNvSpPr txBox="1">
            <a:spLocks/>
          </p:cNvSpPr>
          <p:nvPr/>
        </p:nvSpPr>
        <p:spPr>
          <a:xfrm>
            <a:off x="7756899" y="1892074"/>
            <a:ext cx="2765142" cy="634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02 </a:t>
            </a:r>
            <a:r>
              <a:rPr kumimoji="1" lang="zh-CN" altLang="en-US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设计实现</a:t>
            </a:r>
          </a:p>
        </p:txBody>
      </p:sp>
      <p:sp>
        <p:nvSpPr>
          <p:cNvPr id="29" name="文本占位符 7"/>
          <p:cNvSpPr txBox="1">
            <a:spLocks/>
          </p:cNvSpPr>
          <p:nvPr/>
        </p:nvSpPr>
        <p:spPr>
          <a:xfrm>
            <a:off x="7756899" y="2801030"/>
            <a:ext cx="3705299" cy="634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03 </a:t>
            </a:r>
            <a:r>
              <a:rPr kumimoji="1" lang="zh-CN" altLang="en-US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最终效果展示</a:t>
            </a:r>
          </a:p>
        </p:txBody>
      </p:sp>
      <p:sp>
        <p:nvSpPr>
          <p:cNvPr id="5" name="文本占位符 7"/>
          <p:cNvSpPr txBox="1">
            <a:spLocks/>
          </p:cNvSpPr>
          <p:nvPr/>
        </p:nvSpPr>
        <p:spPr>
          <a:xfrm>
            <a:off x="7756899" y="3709500"/>
            <a:ext cx="3705299" cy="634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04 </a:t>
            </a:r>
            <a:r>
              <a:rPr kumimoji="1" lang="zh-CN" altLang="en-US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项目小结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832826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创建其他文件</a:t>
            </a:r>
            <a:endParaRPr lang="zh-CN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接下来创建其他自定义文件，本项目主要还需要以下两个文件夹：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images</a:t>
            </a:r>
            <a:r>
              <a:rPr lang="zh-CN" altLang="zh-CN" dirty="0"/>
              <a:t>：用于存放图片素材；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utils</a:t>
            </a:r>
            <a:r>
              <a:rPr lang="zh-CN" altLang="zh-CN" dirty="0"/>
              <a:t>：用于存放公共</a:t>
            </a:r>
            <a:r>
              <a:rPr lang="en-US" altLang="zh-CN" dirty="0"/>
              <a:t>JS</a:t>
            </a:r>
            <a:r>
              <a:rPr lang="zh-CN" altLang="zh-CN" dirty="0"/>
              <a:t>文件。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文件夹名称由开发者自定义，创建方式与</a:t>
            </a:r>
            <a:r>
              <a:rPr lang="en-US" altLang="zh-CN" dirty="0"/>
              <a:t>pages</a:t>
            </a:r>
            <a:r>
              <a:rPr lang="zh-CN" altLang="zh-CN" dirty="0"/>
              <a:t>文件夹创建方式完全相同。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732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83282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创建其他文件</a:t>
            </a:r>
            <a:endParaRPr lang="zh-CN" altLang="zh-CN" dirty="0"/>
          </a:p>
          <a:p>
            <a:pPr indent="457200">
              <a:lnSpc>
                <a:spcPct val="150000"/>
              </a:lnSpc>
            </a:pPr>
            <a:r>
              <a:rPr lang="en-US" altLang="zh-CN" b="1" dirty="0"/>
              <a:t>(1) </a:t>
            </a:r>
            <a:r>
              <a:rPr lang="zh-CN" altLang="en-US" b="1" dirty="0"/>
              <a:t>添加图片文件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本项目将在</a:t>
            </a:r>
            <a:r>
              <a:rPr lang="en-US" altLang="zh-CN" dirty="0" err="1"/>
              <a:t>tabBar</a:t>
            </a:r>
            <a:r>
              <a:rPr lang="zh-CN" altLang="zh-CN" dirty="0"/>
              <a:t>栏中用到</a:t>
            </a:r>
            <a:r>
              <a:rPr lang="en-US" altLang="zh-CN" dirty="0"/>
              <a:t>2</a:t>
            </a:r>
            <a:r>
              <a:rPr lang="zh-CN" altLang="zh-CN" dirty="0"/>
              <a:t>组图标文件，图片素材如图所示。</a:t>
            </a:r>
          </a:p>
          <a:p>
            <a:pPr indent="457200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88" y="4048854"/>
            <a:ext cx="7600070" cy="14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243157"/>
            <a:ext cx="540475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创建其他文件</a:t>
            </a:r>
            <a:endParaRPr lang="zh-CN" altLang="zh-CN" dirty="0"/>
          </a:p>
          <a:p>
            <a:pPr indent="457200">
              <a:lnSpc>
                <a:spcPct val="150000"/>
              </a:lnSpc>
            </a:pPr>
            <a:r>
              <a:rPr lang="en-US" altLang="zh-CN" b="1" dirty="0"/>
              <a:t>(2) </a:t>
            </a:r>
            <a:r>
              <a:rPr lang="zh-CN" altLang="en-US" b="1" dirty="0"/>
              <a:t>创建公共</a:t>
            </a:r>
            <a:r>
              <a:rPr lang="en-US" altLang="zh-CN" b="1" dirty="0"/>
              <a:t>JS</a:t>
            </a:r>
            <a:r>
              <a:rPr lang="zh-CN" altLang="en-US" b="1" dirty="0"/>
              <a:t>文件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在</a:t>
            </a:r>
            <a:r>
              <a:rPr lang="en-US" altLang="zh-CN" dirty="0" err="1"/>
              <a:t>utils</a:t>
            </a:r>
            <a:r>
              <a:rPr lang="zh-CN" altLang="zh-CN" dirty="0"/>
              <a:t>文件夹上右击，选择“新建”—“</a:t>
            </a:r>
            <a:r>
              <a:rPr lang="en-US" altLang="zh-CN" dirty="0"/>
              <a:t>JS</a:t>
            </a:r>
            <a:r>
              <a:rPr lang="zh-CN" altLang="zh-CN" dirty="0"/>
              <a:t>”，输入</a:t>
            </a:r>
            <a:r>
              <a:rPr lang="en-US" altLang="zh-CN" dirty="0"/>
              <a:t>common</a:t>
            </a:r>
            <a:r>
              <a:rPr lang="zh-CN" altLang="zh-CN" dirty="0"/>
              <a:t>按回车键即创建公共函数</a:t>
            </a:r>
            <a:r>
              <a:rPr lang="en-US" altLang="zh-CN" dirty="0"/>
              <a:t>common.js</a:t>
            </a:r>
            <a:r>
              <a:rPr lang="zh-CN" altLang="zh-CN" dirty="0"/>
              <a:t>，如图所示。</a:t>
            </a:r>
          </a:p>
          <a:p>
            <a:pPr indent="457200">
              <a:lnSpc>
                <a:spcPct val="150000"/>
              </a:lnSpc>
            </a:pPr>
            <a:endParaRPr lang="zh-CN" altLang="zh-CN" dirty="0"/>
          </a:p>
          <a:p>
            <a:pPr indent="457200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957" y="1312989"/>
            <a:ext cx="3035038" cy="47143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1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243157"/>
            <a:ext cx="540475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创建其他文件</a:t>
            </a:r>
            <a:endParaRPr lang="zh-CN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全部完成后的目录结构如图所示。</a:t>
            </a:r>
          </a:p>
          <a:p>
            <a:pPr indent="457200">
              <a:lnSpc>
                <a:spcPct val="150000"/>
              </a:lnSpc>
            </a:pPr>
            <a:endParaRPr lang="zh-CN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此时文件配置就全部完成，下一节将正式进行页面布局和样式设计。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文件配置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10" y="353241"/>
            <a:ext cx="2730321" cy="59496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2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832826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导航栏设计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小程序默认导航栏是黑底白字的效果，可以通过在</a:t>
            </a:r>
            <a:r>
              <a:rPr lang="en-US" altLang="zh-CN" dirty="0" err="1"/>
              <a:t>app.json</a:t>
            </a:r>
            <a:r>
              <a:rPr lang="zh-CN" altLang="zh-CN" dirty="0"/>
              <a:t>中对</a:t>
            </a:r>
            <a:r>
              <a:rPr lang="en-US" altLang="zh-CN" dirty="0"/>
              <a:t>window</a:t>
            </a:r>
            <a:r>
              <a:rPr lang="zh-CN" altLang="zh-CN" dirty="0"/>
              <a:t>属性进行重新配置来自定义导航栏效果。更新后的</a:t>
            </a:r>
            <a:r>
              <a:rPr lang="en-US" altLang="zh-CN" dirty="0" err="1"/>
              <a:t>app.json</a:t>
            </a:r>
            <a:r>
              <a:rPr lang="zh-CN" altLang="zh-CN" dirty="0"/>
              <a:t>文件代码如下：</a:t>
            </a:r>
          </a:p>
          <a:p>
            <a:pPr indent="457200">
              <a:lnSpc>
                <a:spcPct val="150000"/>
              </a:lnSpc>
            </a:pPr>
            <a:endParaRPr lang="zh-CN" altLang="zh-CN" dirty="0"/>
          </a:p>
          <a:p>
            <a:pPr indent="457200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09496" y="3498029"/>
            <a:ext cx="5738446" cy="300351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100" dirty="0"/>
              <a:t>{</a:t>
            </a:r>
            <a:endParaRPr lang="zh-CN" altLang="zh-CN" sz="1600" kern="1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100" dirty="0"/>
              <a:t>  "pages": […</a:t>
            </a:r>
            <a:r>
              <a:rPr lang="zh-CN" altLang="zh-CN" sz="1600" kern="100" dirty="0"/>
              <a:t>（略）</a:t>
            </a:r>
            <a:r>
              <a:rPr lang="en-US" altLang="zh-CN" sz="1600" kern="100" dirty="0"/>
              <a:t>],</a:t>
            </a:r>
            <a:endParaRPr lang="zh-CN" altLang="zh-CN" sz="1600" kern="1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100" dirty="0"/>
              <a:t>  "window": {</a:t>
            </a:r>
            <a:endParaRPr lang="zh-CN" altLang="zh-CN" sz="1600" kern="1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100" dirty="0"/>
              <a:t>    "</a:t>
            </a:r>
            <a:r>
              <a:rPr lang="en-US" altLang="zh-CN" sz="1600" kern="100" dirty="0" err="1"/>
              <a:t>navigationBarBackgroundColor</a:t>
            </a:r>
            <a:r>
              <a:rPr lang="en-US" altLang="zh-CN" sz="1600" kern="100" dirty="0"/>
              <a:t>": "#328EEB",</a:t>
            </a:r>
            <a:endParaRPr lang="zh-CN" altLang="zh-CN" sz="1600" kern="1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100" dirty="0"/>
              <a:t>    "</a:t>
            </a:r>
            <a:r>
              <a:rPr lang="en-US" altLang="zh-CN" sz="1600" kern="100" dirty="0" err="1"/>
              <a:t>navigationBarTitleText</a:t>
            </a:r>
            <a:r>
              <a:rPr lang="en-US" altLang="zh-CN" sz="1600" kern="100" dirty="0"/>
              <a:t>": "</a:t>
            </a:r>
            <a:r>
              <a:rPr lang="zh-CN" altLang="zh-CN" sz="1600" kern="100" dirty="0"/>
              <a:t>我的新闻网</a:t>
            </a:r>
            <a:r>
              <a:rPr lang="en-US" altLang="zh-CN" sz="1600" kern="100" dirty="0"/>
              <a:t>",</a:t>
            </a:r>
            <a:endParaRPr lang="zh-CN" altLang="zh-CN" sz="1600" kern="1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100" dirty="0"/>
              <a:t>    "</a:t>
            </a:r>
            <a:r>
              <a:rPr lang="en-US" altLang="zh-CN" sz="1600" kern="100" dirty="0" err="1"/>
              <a:t>navigationBarTextStyle</a:t>
            </a:r>
            <a:r>
              <a:rPr lang="en-US" altLang="zh-CN" sz="1600" kern="100" dirty="0"/>
              <a:t>": "white"</a:t>
            </a:r>
            <a:endParaRPr lang="zh-CN" altLang="zh-CN" sz="1600" kern="1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100" dirty="0"/>
              <a:t>  }</a:t>
            </a:r>
            <a:endParaRPr lang="zh-CN" altLang="zh-CN" sz="1600" kern="1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100" dirty="0"/>
              <a:t>}</a:t>
            </a:r>
            <a:endParaRPr lang="zh-CN" altLang="zh-CN" sz="1600" kern="100" dirty="0"/>
          </a:p>
        </p:txBody>
      </p:sp>
    </p:spTree>
    <p:extLst>
      <p:ext uri="{BB962C8B-B14F-4D97-AF65-F5344CB8AC3E}">
        <p14:creationId xmlns:p14="http://schemas.microsoft.com/office/powerpoint/2010/main" val="22582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832826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导航栏设计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上述代码可以更新导航栏背景色为蓝色、字体为白色，效果如图所示。</a:t>
            </a:r>
          </a:p>
          <a:p>
            <a:pPr indent="457200">
              <a:lnSpc>
                <a:spcPct val="150000"/>
              </a:lnSpc>
            </a:pPr>
            <a:endParaRPr lang="zh-CN" altLang="zh-CN" dirty="0"/>
          </a:p>
          <a:p>
            <a:pPr indent="457200">
              <a:lnSpc>
                <a:spcPct val="150000"/>
              </a:lnSpc>
            </a:pPr>
            <a:endParaRPr lang="zh-CN" altLang="zh-CN" dirty="0"/>
          </a:p>
          <a:p>
            <a:pPr indent="457200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37" y="3654462"/>
            <a:ext cx="6272722" cy="10899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1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4"/>
            <a:ext cx="336989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en-US" altLang="zh-CN" b="1" dirty="0" err="1"/>
              <a:t>tabBar</a:t>
            </a:r>
            <a:r>
              <a:rPr lang="zh-CN" altLang="en-US" b="1" dirty="0"/>
              <a:t>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首先在</a:t>
            </a:r>
            <a:r>
              <a:rPr lang="en-US" altLang="zh-CN" dirty="0" err="1"/>
              <a:t>app.json</a:t>
            </a:r>
            <a:r>
              <a:rPr lang="zh-CN" altLang="zh-CN" dirty="0"/>
              <a:t>中追加</a:t>
            </a:r>
            <a:r>
              <a:rPr lang="en-US" altLang="zh-CN" dirty="0" err="1"/>
              <a:t>tarBar</a:t>
            </a:r>
            <a:r>
              <a:rPr lang="zh-CN" altLang="zh-CN" dirty="0"/>
              <a:t>相关属性代码，更新后的</a:t>
            </a:r>
            <a:r>
              <a:rPr lang="en-US" altLang="zh-CN" dirty="0" err="1"/>
              <a:t>app.json</a:t>
            </a:r>
            <a:r>
              <a:rPr lang="zh-CN" altLang="zh-CN" dirty="0"/>
              <a:t>文件代码如下：</a:t>
            </a:r>
          </a:p>
          <a:p>
            <a:pPr indent="457200">
              <a:lnSpc>
                <a:spcPct val="150000"/>
              </a:lnSpc>
            </a:pPr>
            <a:endParaRPr lang="zh-CN" altLang="zh-CN" dirty="0"/>
          </a:p>
          <a:p>
            <a:pPr indent="457200">
              <a:lnSpc>
                <a:spcPct val="150000"/>
              </a:lnSpc>
            </a:pPr>
            <a:endParaRPr lang="zh-CN" altLang="zh-CN" dirty="0"/>
          </a:p>
          <a:p>
            <a:pPr indent="457200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04965" y="258233"/>
            <a:ext cx="5958741" cy="615367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{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"pages": […</a:t>
            </a:r>
            <a:r>
              <a:rPr lang="zh-CN" altLang="zh-CN" sz="1200" kern="100" dirty="0"/>
              <a:t>（略）</a:t>
            </a:r>
            <a:r>
              <a:rPr lang="en-US" altLang="zh-CN" sz="1200" kern="100" dirty="0"/>
              <a:t>],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"window": {…</a:t>
            </a:r>
            <a:r>
              <a:rPr lang="zh-CN" altLang="zh-CN" sz="1200" kern="100" dirty="0"/>
              <a:t>（略）</a:t>
            </a:r>
            <a:r>
              <a:rPr lang="en-US" altLang="zh-CN" sz="1200" kern="100" dirty="0"/>
              <a:t>},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"</a:t>
            </a:r>
            <a:r>
              <a:rPr lang="en-US" altLang="zh-CN" sz="1200" kern="100" dirty="0" err="1"/>
              <a:t>tabBar</a:t>
            </a:r>
            <a:r>
              <a:rPr lang="en-US" altLang="zh-CN" sz="1200" kern="100" dirty="0"/>
              <a:t>": {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"color": "#000",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"</a:t>
            </a:r>
            <a:r>
              <a:rPr lang="en-US" altLang="zh-CN" sz="1200" kern="100" dirty="0" err="1"/>
              <a:t>selectedColor</a:t>
            </a:r>
            <a:r>
              <a:rPr lang="en-US" altLang="zh-CN" sz="1200" kern="100" dirty="0"/>
              <a:t>": "#328EEB",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"list": [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{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  "</a:t>
            </a:r>
            <a:r>
              <a:rPr lang="en-US" altLang="zh-CN" sz="1200" kern="100" dirty="0" err="1"/>
              <a:t>pagePath</a:t>
            </a:r>
            <a:r>
              <a:rPr lang="en-US" altLang="zh-CN" sz="1200" kern="100" dirty="0"/>
              <a:t>": "pages/index/index",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  "</a:t>
            </a:r>
            <a:r>
              <a:rPr lang="en-US" altLang="zh-CN" sz="1200" kern="100" dirty="0" err="1"/>
              <a:t>iconPath</a:t>
            </a:r>
            <a:r>
              <a:rPr lang="en-US" altLang="zh-CN" sz="1200" kern="100" dirty="0"/>
              <a:t>": "images/index.png",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  "</a:t>
            </a:r>
            <a:r>
              <a:rPr lang="en-US" altLang="zh-CN" sz="1200" kern="100" dirty="0" err="1"/>
              <a:t>selectedIconPath</a:t>
            </a:r>
            <a:r>
              <a:rPr lang="en-US" altLang="zh-CN" sz="1200" kern="100" dirty="0"/>
              <a:t>": "images/index_blue.png",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  "text": "</a:t>
            </a:r>
            <a:r>
              <a:rPr lang="zh-CN" altLang="zh-CN" sz="1200" kern="100" dirty="0"/>
              <a:t>首页</a:t>
            </a:r>
            <a:r>
              <a:rPr lang="en-US" altLang="zh-CN" sz="1200" kern="100" dirty="0"/>
              <a:t>"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},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{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  "</a:t>
            </a:r>
            <a:r>
              <a:rPr lang="en-US" altLang="zh-CN" sz="1200" kern="100" dirty="0" err="1"/>
              <a:t>pagePath</a:t>
            </a:r>
            <a:r>
              <a:rPr lang="en-US" altLang="zh-CN" sz="1200" kern="100" dirty="0"/>
              <a:t>": "pages/my/my",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  "</a:t>
            </a:r>
            <a:r>
              <a:rPr lang="en-US" altLang="zh-CN" sz="1200" kern="100" dirty="0" err="1"/>
              <a:t>iconPath</a:t>
            </a:r>
            <a:r>
              <a:rPr lang="en-US" altLang="zh-CN" sz="1200" kern="100" dirty="0"/>
              <a:t>": "images/my.png",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  "</a:t>
            </a:r>
            <a:r>
              <a:rPr lang="en-US" altLang="zh-CN" sz="1200" kern="100" dirty="0" err="1"/>
              <a:t>selectedIconPath</a:t>
            </a:r>
            <a:r>
              <a:rPr lang="en-US" altLang="zh-CN" sz="1200" kern="100" dirty="0"/>
              <a:t>": "images/my_blue.png",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  "text": "</a:t>
            </a:r>
            <a:r>
              <a:rPr lang="zh-CN" altLang="zh-CN" sz="1200" kern="100" dirty="0"/>
              <a:t>我的</a:t>
            </a:r>
            <a:r>
              <a:rPr lang="en-US" altLang="zh-CN" sz="1200" kern="100" dirty="0"/>
              <a:t>"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  }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  ]</a:t>
            </a:r>
            <a:endParaRPr lang="zh-CN" altLang="zh-CN" sz="1200" kern="100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  }</a:t>
            </a:r>
            <a:endParaRPr lang="zh-CN" altLang="zh-CN" sz="1200" kern="1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kern="100" dirty="0"/>
              <a:t>}</a:t>
            </a:r>
            <a:endParaRPr lang="zh-CN" altLang="zh-CN" sz="1200" kern="100" dirty="0"/>
          </a:p>
        </p:txBody>
      </p:sp>
    </p:spTree>
    <p:extLst>
      <p:ext uri="{BB962C8B-B14F-4D97-AF65-F5344CB8AC3E}">
        <p14:creationId xmlns:p14="http://schemas.microsoft.com/office/powerpoint/2010/main" val="66673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4"/>
            <a:ext cx="8804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en-US" altLang="zh-CN" b="1" dirty="0" err="1"/>
              <a:t>tabBar</a:t>
            </a:r>
            <a:r>
              <a:rPr lang="zh-CN" altLang="en-US" b="1" dirty="0"/>
              <a:t>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运行效果如图所示，此时已经可以切换首页和个人中心页面了。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401" y="3689060"/>
            <a:ext cx="6057874" cy="8443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72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3"/>
            <a:ext cx="41555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页面设计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zh-CN" altLang="en-US" b="1" dirty="0"/>
              <a:t>首页设计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zh-CN" dirty="0"/>
              <a:t>首页主要包含两部分内容：幻灯片滚动和新闻列表，页面设计图如图所示。</a:t>
            </a:r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68" y="1084253"/>
            <a:ext cx="2546096" cy="45695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3"/>
            <a:ext cx="519869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页面设计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zh-CN" altLang="en-US" b="1" dirty="0"/>
              <a:t>首页设计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zh-CN" dirty="0"/>
              <a:t>计划使用组件如下：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幻灯片：</a:t>
            </a:r>
            <a:r>
              <a:rPr lang="en-US" altLang="zh-CN" dirty="0"/>
              <a:t>&lt;</a:t>
            </a:r>
            <a:r>
              <a:rPr lang="en-US" altLang="zh-CN" dirty="0" err="1"/>
              <a:t>swiper</a:t>
            </a:r>
            <a:r>
              <a:rPr lang="en-US" altLang="zh-CN" dirty="0"/>
              <a:t>&gt;</a:t>
            </a:r>
            <a:r>
              <a:rPr lang="zh-CN" altLang="zh-CN" dirty="0"/>
              <a:t>组件；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新闻列表：</a:t>
            </a:r>
            <a:r>
              <a:rPr lang="en-US" altLang="zh-CN" dirty="0"/>
              <a:t>&lt;view&gt;</a:t>
            </a:r>
            <a:r>
              <a:rPr lang="zh-CN" altLang="zh-CN" dirty="0"/>
              <a:t>容器，内部使用数组循环。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68" y="1084253"/>
            <a:ext cx="2546096" cy="45695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0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12</a:t>
            </a:r>
            <a:r>
              <a:rPr kumimoji="1" lang="zh-CN" altLang="en-US" dirty="0"/>
              <a:t>章 综合设计应用实例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1022402" y="2305483"/>
            <a:ext cx="103625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        </a:t>
            </a:r>
            <a:r>
              <a:rPr lang="zh-CN" altLang="zh-CN" sz="2000" dirty="0"/>
              <a:t>当学习了小程序的基础知识和各类</a:t>
            </a:r>
            <a:r>
              <a:rPr lang="en-US" altLang="zh-CN" sz="2000" dirty="0"/>
              <a:t>API</a:t>
            </a:r>
            <a:r>
              <a:rPr lang="zh-CN" altLang="zh-CN" sz="2000" dirty="0"/>
              <a:t>以后，不妨尝试独立动手创建一个完整的综合设计应用实例。本章将从零开始详解如何仿网易新闻小程序实现一个简易</a:t>
            </a:r>
            <a:r>
              <a:rPr lang="zh-CN" altLang="zh-CN" sz="2000" b="1" dirty="0">
                <a:solidFill>
                  <a:srgbClr val="FF0000"/>
                </a:solidFill>
              </a:rPr>
              <a:t>高校新闻小程序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</a:t>
            </a:r>
            <a:r>
              <a:rPr lang="zh-CN" altLang="zh-CN" sz="2000" dirty="0"/>
              <a:t>本章学习目标：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综合应用所学知识创建完整新闻小程序项目；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能够在开发过程中熟练掌握真机预览、调试等操作。</a:t>
            </a:r>
          </a:p>
        </p:txBody>
      </p:sp>
    </p:spTree>
    <p:extLst>
      <p:ext uri="{BB962C8B-B14F-4D97-AF65-F5344CB8AC3E}">
        <p14:creationId xmlns:p14="http://schemas.microsoft.com/office/powerpoint/2010/main" val="377532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3"/>
            <a:ext cx="5198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页面设计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zh-CN" altLang="en-US" b="1" dirty="0"/>
              <a:t>首页设计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zh-CN" dirty="0"/>
              <a:t>当前效果如图所示。</a:t>
            </a:r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75" y="979628"/>
            <a:ext cx="2707559" cy="48241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4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3"/>
            <a:ext cx="519869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页面设计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(2) </a:t>
            </a:r>
            <a:r>
              <a:rPr lang="zh-CN" altLang="en-US" b="1" dirty="0"/>
              <a:t>新闻页面设计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新闻页面是用于给用户浏览新闻全文的，需要用户点击首页的新闻列表，然后在新窗口打开该页面。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新闻页面包括新闻的标题、发表日期、新闻图片和新闻内容，页面设计如图所示。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21" y="979628"/>
            <a:ext cx="2712274" cy="48029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3"/>
            <a:ext cx="562369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页面设计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(2) </a:t>
            </a:r>
            <a:r>
              <a:rPr lang="zh-CN" altLang="en-US" b="1" dirty="0"/>
              <a:t>新闻页面设计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计划使用</a:t>
            </a:r>
            <a:r>
              <a:rPr lang="en-US" altLang="zh-CN" dirty="0"/>
              <a:t>&lt;view&gt;</a:t>
            </a:r>
            <a:r>
              <a:rPr lang="zh-CN" altLang="zh-CN" dirty="0"/>
              <a:t>组件进行整体布局，自定义</a:t>
            </a:r>
            <a:r>
              <a:rPr lang="en-US" altLang="zh-CN" dirty="0"/>
              <a:t>class</a:t>
            </a:r>
            <a:r>
              <a:rPr lang="zh-CN" altLang="zh-CN" dirty="0"/>
              <a:t>名称解释如下：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container</a:t>
            </a:r>
            <a:r>
              <a:rPr lang="zh-CN" altLang="zh-CN" dirty="0"/>
              <a:t>：整体容器；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title</a:t>
            </a:r>
            <a:r>
              <a:rPr lang="zh-CN" altLang="zh-CN" dirty="0"/>
              <a:t>：新闻标题区域；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poster</a:t>
            </a:r>
            <a:r>
              <a:rPr lang="zh-CN" altLang="zh-CN" dirty="0"/>
              <a:t>：新闻图片区域；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content</a:t>
            </a:r>
            <a:r>
              <a:rPr lang="zh-CN" altLang="zh-CN" dirty="0"/>
              <a:t>：新闻正文区域；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add_date</a:t>
            </a:r>
            <a:r>
              <a:rPr lang="zh-CN" altLang="zh-CN" dirty="0"/>
              <a:t>：新闻日期区域。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21" y="979628"/>
            <a:ext cx="2712274" cy="48029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3"/>
            <a:ext cx="56236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页面设计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(2) </a:t>
            </a:r>
            <a:r>
              <a:rPr lang="zh-CN" altLang="en-US" b="1" dirty="0"/>
              <a:t>新闻页面设计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当前效果如图所示。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10" y="519918"/>
            <a:ext cx="3395260" cy="6054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3"/>
            <a:ext cx="5198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页面设计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(3) </a:t>
            </a:r>
            <a:r>
              <a:rPr lang="zh-CN" altLang="en-US" b="1" dirty="0"/>
              <a:t>个人中心页面设计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个人中心页面主要包含两个版块：登陆面板和我的收藏。登陆面板用于显示用户的微信头像和昵称，我的收藏用于显示收藏在本地的新闻列表。页面设计如图所示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88" y="587988"/>
            <a:ext cx="3021773" cy="56022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8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3"/>
            <a:ext cx="519869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页面设计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(3) </a:t>
            </a:r>
            <a:r>
              <a:rPr lang="zh-CN" altLang="en-US" b="1" dirty="0"/>
              <a:t>个人中心页面设计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计划使用</a:t>
            </a:r>
            <a:r>
              <a:rPr lang="en-US" altLang="zh-CN" dirty="0"/>
              <a:t>&lt;view&gt;</a:t>
            </a:r>
            <a:r>
              <a:rPr lang="zh-CN" altLang="zh-CN" dirty="0"/>
              <a:t>组件进行整体布局，自定义</a:t>
            </a:r>
            <a:r>
              <a:rPr lang="en-US" altLang="zh-CN" dirty="0"/>
              <a:t>id</a:t>
            </a:r>
            <a:r>
              <a:rPr lang="zh-CN" altLang="zh-CN" dirty="0"/>
              <a:t>名称解释如下：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myLogin</a:t>
            </a:r>
            <a:r>
              <a:rPr lang="zh-CN" altLang="zh-CN" dirty="0"/>
              <a:t>：登陆面板；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myIcon</a:t>
            </a:r>
            <a:r>
              <a:rPr lang="zh-CN" altLang="zh-CN" dirty="0"/>
              <a:t>：微信头像图片；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nickName</a:t>
            </a:r>
            <a:r>
              <a:rPr lang="zh-CN" altLang="zh-CN" dirty="0"/>
              <a:t>：微信昵称；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myFavorites</a:t>
            </a:r>
            <a:r>
              <a:rPr lang="zh-CN" altLang="zh-CN" dirty="0"/>
              <a:t>：我的收藏。</a:t>
            </a:r>
          </a:p>
          <a:p>
            <a:pPr indent="457200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88" y="587988"/>
            <a:ext cx="3021773" cy="56022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8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3"/>
            <a:ext cx="519869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页面设计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(3) </a:t>
            </a:r>
            <a:r>
              <a:rPr lang="zh-CN" altLang="en-US" b="1" dirty="0"/>
              <a:t>个人中心页面设计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当前效果如图所示。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由图可见，此时可以显示完整样式效果。由于尚未获得微信用户数据和收藏在本地的缓存数据，因此暂时无法显示实际内容，仅供样式参考。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此时页面布局与样式设计就已完成，下一节将介绍如何进行逻辑处理。</a:t>
            </a:r>
          </a:p>
          <a:p>
            <a:pPr indent="457200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视图设计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21" y="779071"/>
            <a:ext cx="2920512" cy="521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5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3"/>
            <a:ext cx="9886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公共逻辑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正常来说数据应该由网站群管理平台提供新闻接口，由于隐私安全、开发者条件限制等一系列问题，这里采用模拟数据进行代替。有条件的开发者可以使用第三方免费或付费新闻接口（例如聚合数据等），或自行搭建服务器提供接口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365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1769" y="2243157"/>
            <a:ext cx="988660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首页逻辑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zh-CN" dirty="0"/>
              <a:t>首页主要有</a:t>
            </a:r>
            <a:r>
              <a:rPr lang="en-US" altLang="zh-CN" dirty="0"/>
              <a:t>2</a:t>
            </a:r>
            <a:r>
              <a:rPr lang="zh-CN" altLang="zh-CN" dirty="0"/>
              <a:t>个功能需要实现：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一是展示新闻列表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二是点击新闻标题可以跳转对应的内容页面进行浏览。</a:t>
            </a:r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690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2"/>
            <a:ext cx="44517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首页逻辑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zh-CN" altLang="en-US" b="1" dirty="0"/>
              <a:t>新闻列表展示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新闻列表展示使用了</a:t>
            </a:r>
            <a:r>
              <a:rPr lang="en-US" altLang="zh-CN" dirty="0"/>
              <a:t>{{</a:t>
            </a:r>
            <a:r>
              <a:rPr lang="en-US" altLang="zh-CN" dirty="0" err="1"/>
              <a:t>newsList</a:t>
            </a:r>
            <a:r>
              <a:rPr lang="en-US" altLang="zh-CN" dirty="0"/>
              <a:t>}}</a:t>
            </a:r>
            <a:r>
              <a:rPr lang="zh-CN" altLang="zh-CN" dirty="0"/>
              <a:t>，因此需要在页面</a:t>
            </a:r>
            <a:r>
              <a:rPr lang="en-US" altLang="zh-CN" dirty="0"/>
              <a:t>JS</a:t>
            </a:r>
            <a:r>
              <a:rPr lang="zh-CN" altLang="zh-CN" dirty="0"/>
              <a:t>文件的</a:t>
            </a:r>
            <a:r>
              <a:rPr lang="en-US" altLang="zh-CN" dirty="0" err="1"/>
              <a:t>onLoad</a:t>
            </a:r>
            <a:r>
              <a:rPr lang="zh-CN" altLang="zh-CN" dirty="0"/>
              <a:t>函数中获取新闻列表，并更新到</a:t>
            </a:r>
            <a:r>
              <a:rPr lang="en-US" altLang="zh-CN" dirty="0"/>
              <a:t>data</a:t>
            </a:r>
            <a:r>
              <a:rPr lang="zh-CN" altLang="zh-CN" dirty="0"/>
              <a:t>属性的</a:t>
            </a:r>
            <a:r>
              <a:rPr lang="en-US" altLang="zh-CN" dirty="0" err="1"/>
              <a:t>newsList</a:t>
            </a:r>
            <a:r>
              <a:rPr lang="zh-CN" altLang="zh-CN" dirty="0"/>
              <a:t>参数中。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此时页面效果如图所示。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569626" y="1267271"/>
            <a:ext cx="2372995" cy="4248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94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4330650" y="658349"/>
            <a:ext cx="3826789" cy="2373032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872552" y="3035682"/>
            <a:ext cx="4742986" cy="825190"/>
          </a:xfrm>
        </p:spPr>
        <p:txBody>
          <a:bodyPr/>
          <a:lstStyle/>
          <a:p>
            <a:r>
              <a:rPr kumimoji="1" lang="zh-CN" altLang="en-US" b="1" dirty="0"/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2"/>
            <a:ext cx="93199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首页逻辑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(2) </a:t>
            </a:r>
            <a:r>
              <a:rPr lang="zh-CN" altLang="en-US" b="1" dirty="0"/>
              <a:t>点击跳转新闻内容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若希望用户点击新闻标题即可实现跳转，需要首先为新闻列表项目添加点击事件。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此时已经可以点击跳转到</a:t>
            </a:r>
            <a:r>
              <a:rPr lang="en-US" altLang="zh-CN" dirty="0"/>
              <a:t>detail</a:t>
            </a:r>
            <a:r>
              <a:rPr lang="zh-CN" altLang="zh-CN" dirty="0"/>
              <a:t>页面，并且成功携带了新闻</a:t>
            </a:r>
            <a:r>
              <a:rPr lang="en-US" altLang="zh-CN" dirty="0"/>
              <a:t>id</a:t>
            </a:r>
            <a:r>
              <a:rPr lang="zh-CN" altLang="zh-CN" dirty="0"/>
              <a:t>数据。但是仍需在</a:t>
            </a:r>
            <a:r>
              <a:rPr lang="en-US" altLang="zh-CN" dirty="0"/>
              <a:t>detail</a:t>
            </a:r>
            <a:r>
              <a:rPr lang="zh-CN" altLang="zh-CN" dirty="0"/>
              <a:t>页面进行携带数据的接受处理方可显示正确的新闻内容。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0927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2"/>
            <a:ext cx="9319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新闻页逻辑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zh-CN" dirty="0"/>
              <a:t>新闻页主要有</a:t>
            </a:r>
            <a:r>
              <a:rPr lang="en-US" altLang="zh-CN" dirty="0"/>
              <a:t>2</a:t>
            </a:r>
            <a:r>
              <a:rPr lang="zh-CN" altLang="zh-CN" dirty="0"/>
              <a:t>个功能需要实现：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一是显示对应新闻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二是添加</a:t>
            </a:r>
            <a:r>
              <a:rPr lang="en-US" altLang="zh-CN" dirty="0"/>
              <a:t>/</a:t>
            </a:r>
            <a:r>
              <a:rPr lang="zh-CN" altLang="zh-CN" dirty="0"/>
              <a:t>取消新闻收藏。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7344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1"/>
            <a:ext cx="4554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新闻页逻辑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zh-CN" altLang="en-US" b="1" dirty="0"/>
              <a:t>显示对应新闻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在首页逻辑中已经实现了页面跳转并携带了新闻</a:t>
            </a:r>
            <a:r>
              <a:rPr lang="en-US" altLang="zh-CN" dirty="0"/>
              <a:t>id</a:t>
            </a:r>
            <a:r>
              <a:rPr lang="zh-CN" altLang="zh-CN" dirty="0"/>
              <a:t>编号，现在需要在新闻页面接收</a:t>
            </a:r>
            <a:r>
              <a:rPr lang="en-US" altLang="zh-CN" dirty="0"/>
              <a:t>id</a:t>
            </a:r>
            <a:r>
              <a:rPr lang="zh-CN" altLang="zh-CN" dirty="0"/>
              <a:t>编号，并查询对应的新闻内容。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运行效果如图所示。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928" y="1478921"/>
            <a:ext cx="5190476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3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1"/>
            <a:ext cx="455475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新闻页逻辑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(2) </a:t>
            </a:r>
            <a:r>
              <a:rPr lang="zh-CN" altLang="en-US" b="1" dirty="0"/>
              <a:t>添加</a:t>
            </a:r>
            <a:r>
              <a:rPr lang="en-US" altLang="zh-CN" b="1" dirty="0"/>
              <a:t>/</a:t>
            </a:r>
            <a:r>
              <a:rPr lang="zh-CN" altLang="en-US" b="1" dirty="0"/>
              <a:t>取消新闻收藏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修改</a:t>
            </a:r>
            <a:r>
              <a:rPr lang="en-US" altLang="zh-CN" dirty="0" err="1"/>
              <a:t>detail.wxml</a:t>
            </a:r>
            <a:r>
              <a:rPr lang="zh-CN" altLang="zh-CN" dirty="0"/>
              <a:t>代码，追加两个</a:t>
            </a:r>
            <a:r>
              <a:rPr lang="en-US" altLang="zh-CN" dirty="0"/>
              <a:t>&lt;button&gt;</a:t>
            </a:r>
            <a:r>
              <a:rPr lang="zh-CN" altLang="zh-CN" dirty="0"/>
              <a:t>组件作为添加</a:t>
            </a:r>
            <a:r>
              <a:rPr lang="en-US" altLang="zh-CN" dirty="0"/>
              <a:t>/</a:t>
            </a:r>
            <a:r>
              <a:rPr lang="zh-CN" altLang="zh-CN" dirty="0"/>
              <a:t>取消收藏新闻的按钮，并使用</a:t>
            </a:r>
            <a:r>
              <a:rPr lang="en-US" altLang="zh-CN" dirty="0" err="1"/>
              <a:t>wx:if</a:t>
            </a:r>
            <a:r>
              <a:rPr lang="zh-CN" altLang="zh-CN" dirty="0"/>
              <a:t>和</a:t>
            </a:r>
            <a:r>
              <a:rPr lang="en-US" altLang="zh-CN" dirty="0" err="1"/>
              <a:t>wx:else</a:t>
            </a:r>
            <a:r>
              <a:rPr lang="zh-CN" altLang="zh-CN" dirty="0"/>
              <a:t>属性使其每次只存在一个。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继续在</a:t>
            </a:r>
            <a:r>
              <a:rPr lang="en-US" altLang="zh-CN" dirty="0"/>
              <a:t>detail.js</a:t>
            </a:r>
            <a:r>
              <a:rPr lang="zh-CN" altLang="zh-CN" dirty="0"/>
              <a:t>文件中追加</a:t>
            </a:r>
            <a:r>
              <a:rPr lang="en-US" altLang="zh-CN" dirty="0" err="1"/>
              <a:t>addFavorites</a:t>
            </a:r>
            <a:r>
              <a:rPr lang="zh-CN" altLang="zh-CN" dirty="0"/>
              <a:t>和</a:t>
            </a:r>
            <a:r>
              <a:rPr lang="en-US" altLang="zh-CN" dirty="0" err="1"/>
              <a:t>cancelFavorites</a:t>
            </a:r>
            <a:r>
              <a:rPr lang="zh-CN" altLang="zh-CN" dirty="0"/>
              <a:t>函数，用于点击添加</a:t>
            </a:r>
            <a:r>
              <a:rPr lang="en-US" altLang="zh-CN" dirty="0"/>
              <a:t>/</a:t>
            </a:r>
            <a:r>
              <a:rPr lang="zh-CN" altLang="zh-CN" dirty="0"/>
              <a:t>取消新闻收藏。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99" y="77048"/>
            <a:ext cx="5419048" cy="6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1"/>
            <a:ext cx="455475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个人中心页逻辑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zh-CN" altLang="en-US" b="1" dirty="0"/>
              <a:t>获取微信用户信息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修改</a:t>
            </a:r>
            <a:r>
              <a:rPr lang="en-US" altLang="zh-CN" dirty="0" err="1"/>
              <a:t>my.wxml</a:t>
            </a:r>
            <a:r>
              <a:rPr lang="zh-CN" altLang="zh-CN" dirty="0"/>
              <a:t>代码，追加</a:t>
            </a:r>
            <a:r>
              <a:rPr lang="en-US" altLang="zh-CN" dirty="0"/>
              <a:t>&lt;button&gt;</a:t>
            </a:r>
            <a:r>
              <a:rPr lang="zh-CN" altLang="zh-CN" dirty="0"/>
              <a:t>组件作为登陆按钮，并且使用</a:t>
            </a:r>
            <a:r>
              <a:rPr lang="en-US" altLang="zh-CN" dirty="0" err="1"/>
              <a:t>wx:if</a:t>
            </a:r>
            <a:r>
              <a:rPr lang="zh-CN" altLang="zh-CN" dirty="0"/>
              <a:t>和</a:t>
            </a:r>
            <a:r>
              <a:rPr lang="en-US" altLang="zh-CN" dirty="0" err="1"/>
              <a:t>wx:else</a:t>
            </a:r>
            <a:r>
              <a:rPr lang="zh-CN" altLang="zh-CN" dirty="0"/>
              <a:t>属性让未登录时只显示按钮，登陆后只显示头像和昵称。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此时页面效果如图所示。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1638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12" y="880526"/>
            <a:ext cx="2950186" cy="52498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56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1"/>
            <a:ext cx="9525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个人中心页逻辑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zh-CN" altLang="en-US" b="1" dirty="0"/>
              <a:t>获取微信用户信息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在</a:t>
            </a:r>
            <a:r>
              <a:rPr lang="en-US" altLang="zh-CN" dirty="0" err="1"/>
              <a:t>my.wxml</a:t>
            </a:r>
            <a:r>
              <a:rPr lang="zh-CN" altLang="zh-CN" dirty="0"/>
              <a:t>页面修改</a:t>
            </a:r>
            <a:r>
              <a:rPr lang="en-US" altLang="zh-CN" dirty="0"/>
              <a:t>&lt;button&gt;</a:t>
            </a:r>
            <a:r>
              <a:rPr lang="zh-CN" altLang="zh-CN" dirty="0"/>
              <a:t>组件的代码，为其追加获取用户信息事件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在</a:t>
            </a:r>
            <a:r>
              <a:rPr lang="en-US" altLang="zh-CN" dirty="0"/>
              <a:t>my.js</a:t>
            </a:r>
            <a:r>
              <a:rPr lang="zh-CN" altLang="zh-CN" dirty="0"/>
              <a:t>文件的</a:t>
            </a:r>
            <a:r>
              <a:rPr lang="en-US" altLang="zh-CN" dirty="0"/>
              <a:t>Page()</a:t>
            </a:r>
            <a:r>
              <a:rPr lang="zh-CN" altLang="zh-CN" dirty="0"/>
              <a:t>内部追加</a:t>
            </a:r>
            <a:r>
              <a:rPr lang="en-US" altLang="zh-CN" dirty="0" err="1"/>
              <a:t>getMyInfo</a:t>
            </a:r>
            <a:r>
              <a:rPr lang="zh-CN" altLang="zh-CN" dirty="0"/>
              <a:t>函数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80" y="4185200"/>
            <a:ext cx="5153025" cy="1828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5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9" y="2162451"/>
            <a:ext cx="42714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个人中心页逻辑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zh-CN" altLang="en-US" b="1" dirty="0"/>
              <a:t>获取微信用户信息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修改</a:t>
            </a:r>
            <a:r>
              <a:rPr lang="en-US" altLang="zh-CN" dirty="0"/>
              <a:t>my.js</a:t>
            </a:r>
            <a:r>
              <a:rPr lang="zh-CN" altLang="zh-CN" dirty="0"/>
              <a:t>文件中</a:t>
            </a:r>
            <a:r>
              <a:rPr lang="en-US" altLang="zh-CN" dirty="0" err="1"/>
              <a:t>getMyInfo</a:t>
            </a:r>
            <a:r>
              <a:rPr lang="zh-CN" altLang="zh-CN" dirty="0"/>
              <a:t>函数代码，将信息更新到动态数据上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此时就已完成登陆功能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53" y="1809952"/>
            <a:ext cx="5408877" cy="39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1"/>
            <a:ext cx="921165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个人中心页逻辑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(2) </a:t>
            </a:r>
            <a:r>
              <a:rPr lang="zh-CN" altLang="en-US" b="1" dirty="0"/>
              <a:t>获取收藏列表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修改</a:t>
            </a:r>
            <a:r>
              <a:rPr lang="en-US" altLang="zh-CN" dirty="0" err="1"/>
              <a:t>my.wxml</a:t>
            </a:r>
            <a:r>
              <a:rPr lang="zh-CN" altLang="zh-CN" dirty="0"/>
              <a:t>代码，将“我的收藏”后面的数字更改为动态数据效果。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继续在</a:t>
            </a:r>
            <a:r>
              <a:rPr lang="en-US" altLang="zh-CN" dirty="0"/>
              <a:t>detail.js</a:t>
            </a:r>
            <a:r>
              <a:rPr lang="zh-CN" altLang="zh-CN" dirty="0"/>
              <a:t>文件中追加</a:t>
            </a:r>
            <a:r>
              <a:rPr lang="en-US" altLang="zh-CN" dirty="0" err="1"/>
              <a:t>getMyFavorites</a:t>
            </a:r>
            <a:r>
              <a:rPr lang="zh-CN" altLang="zh-CN" dirty="0"/>
              <a:t>函数，用于展示真正的新闻收藏列表。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最后修改</a:t>
            </a:r>
            <a:r>
              <a:rPr lang="en-US" altLang="zh-CN" dirty="0"/>
              <a:t>my.js</a:t>
            </a:r>
            <a:r>
              <a:rPr lang="zh-CN" altLang="zh-CN" dirty="0"/>
              <a:t>中的</a:t>
            </a:r>
            <a:r>
              <a:rPr lang="en-US" altLang="zh-CN" dirty="0" err="1"/>
              <a:t>getMyInfo</a:t>
            </a:r>
            <a:r>
              <a:rPr lang="zh-CN" altLang="zh-CN" dirty="0"/>
              <a:t>函数，为其追加关于</a:t>
            </a:r>
            <a:r>
              <a:rPr lang="en-US" altLang="zh-CN" dirty="0" err="1"/>
              <a:t>getMyFavorites</a:t>
            </a:r>
            <a:r>
              <a:rPr lang="zh-CN" altLang="zh-CN" dirty="0"/>
              <a:t>函数的调用。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7523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1"/>
            <a:ext cx="403597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个人中心页逻辑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(2) </a:t>
            </a:r>
            <a:r>
              <a:rPr lang="zh-CN" altLang="en-US" b="1" dirty="0"/>
              <a:t>获取收藏列表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现在从首页开始预览，选择其中任意两篇新闻进入</a:t>
            </a:r>
            <a:r>
              <a:rPr lang="en-US" altLang="zh-CN" dirty="0"/>
              <a:t>detail</a:t>
            </a:r>
            <a:r>
              <a:rPr lang="zh-CN" altLang="zh-CN" dirty="0"/>
              <a:t>页面，并尝试点击收藏。然后退出切换到个人中心页面，登陆后查看收藏效果。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此时页面效果如图所示。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5999" y="1312990"/>
            <a:ext cx="2666365" cy="4780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33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1"/>
            <a:ext cx="472843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个人中心页逻辑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(3) </a:t>
            </a:r>
            <a:r>
              <a:rPr lang="zh-CN" altLang="en-US" b="1" dirty="0"/>
              <a:t>浏览收藏的新闻</a:t>
            </a:r>
            <a:endParaRPr lang="en-US" altLang="zh-CN" b="1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点击浏览已经收藏的新闻和首页的点击跳转新闻内容功能类似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为</a:t>
            </a:r>
            <a:r>
              <a:rPr lang="en-US" altLang="zh-CN" dirty="0"/>
              <a:t>&lt;text&gt;</a:t>
            </a:r>
            <a:r>
              <a:rPr lang="zh-CN" altLang="zh-CN" dirty="0"/>
              <a:t>组件添加了自定义触摸事件函数</a:t>
            </a:r>
            <a:r>
              <a:rPr lang="en-US" altLang="zh-CN" dirty="0" err="1"/>
              <a:t>goToDetail</a:t>
            </a:r>
            <a:r>
              <a:rPr lang="zh-CN" altLang="zh-CN" dirty="0"/>
              <a:t>，并且使用</a:t>
            </a:r>
            <a:r>
              <a:rPr lang="en-US" altLang="zh-CN" dirty="0"/>
              <a:t>data-id</a:t>
            </a:r>
            <a:r>
              <a:rPr lang="zh-CN" altLang="zh-CN" dirty="0"/>
              <a:t>属性携带了新闻</a:t>
            </a:r>
            <a:r>
              <a:rPr lang="en-US" altLang="zh-CN" dirty="0"/>
              <a:t>ID</a:t>
            </a:r>
            <a:r>
              <a:rPr lang="zh-CN" altLang="zh-CN" dirty="0"/>
              <a:t>编号。然后在对应的</a:t>
            </a:r>
            <a:r>
              <a:rPr lang="en-US" altLang="zh-CN" dirty="0"/>
              <a:t>my.js</a:t>
            </a:r>
            <a:r>
              <a:rPr lang="zh-CN" altLang="zh-CN" dirty="0"/>
              <a:t>文件中添加</a:t>
            </a:r>
            <a:r>
              <a:rPr lang="en-US" altLang="zh-CN" dirty="0" err="1"/>
              <a:t>goToDetail</a:t>
            </a:r>
            <a:r>
              <a:rPr lang="zh-CN" altLang="zh-CN" dirty="0"/>
              <a:t>函数的内容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运行效果如图所示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51" y="1740603"/>
            <a:ext cx="5000000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1279978" y="1764571"/>
            <a:ext cx="99890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/>
              <a:t>本次项目一共需要</a:t>
            </a:r>
            <a:r>
              <a:rPr lang="en-US" altLang="zh-CN" sz="2000" dirty="0"/>
              <a:t>3</a:t>
            </a:r>
            <a:r>
              <a:rPr lang="zh-CN" altLang="zh-CN" sz="2000" dirty="0"/>
              <a:t>个页面：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首页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新闻展示页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个人中心页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其中首页和个人中心需要以</a:t>
            </a:r>
            <a:r>
              <a:rPr lang="en-US" altLang="zh-CN" sz="2000" b="1" dirty="0" err="1">
                <a:solidFill>
                  <a:srgbClr val="FF0000"/>
                </a:solidFill>
              </a:rPr>
              <a:t>tabBar</a:t>
            </a:r>
            <a:r>
              <a:rPr lang="zh-CN" altLang="zh-CN" sz="2000" dirty="0"/>
              <a:t>的形式展示，可以点击</a:t>
            </a:r>
            <a:r>
              <a:rPr lang="en-US" altLang="zh-CN" sz="2000" dirty="0"/>
              <a:t>tab</a:t>
            </a:r>
            <a:r>
              <a:rPr lang="zh-CN" altLang="zh-CN" sz="2000" dirty="0"/>
              <a:t>图标互相切换。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设计实现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1"/>
            <a:ext cx="879440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5. </a:t>
            </a:r>
            <a:r>
              <a:rPr lang="zh-CN" altLang="en-US" b="1" dirty="0"/>
              <a:t>清除临时数据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zh-CN" dirty="0"/>
              <a:t>最后需要清除或注释掉一开始为了测试样式录入的临时数据，以免影响整体逻辑效果。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需要清除的数据如下：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首页（</a:t>
            </a:r>
            <a:r>
              <a:rPr lang="en-US" altLang="zh-CN" dirty="0"/>
              <a:t>index.js</a:t>
            </a:r>
            <a:r>
              <a:rPr lang="zh-CN" altLang="zh-CN" dirty="0"/>
              <a:t>）：</a:t>
            </a:r>
            <a:r>
              <a:rPr lang="en-US" altLang="zh-CN" dirty="0"/>
              <a:t>data</a:t>
            </a:r>
            <a:r>
              <a:rPr lang="zh-CN" altLang="zh-CN" dirty="0"/>
              <a:t>中的临时新闻列表数据</a:t>
            </a:r>
            <a:r>
              <a:rPr lang="en-US" altLang="zh-CN" dirty="0" err="1"/>
              <a:t>newsList</a:t>
            </a:r>
            <a:r>
              <a:rPr lang="zh-CN" altLang="zh-CN" dirty="0"/>
              <a:t>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新闻页（</a:t>
            </a:r>
            <a:r>
              <a:rPr lang="en-US" altLang="zh-CN" dirty="0"/>
              <a:t>detail.js</a:t>
            </a:r>
            <a:r>
              <a:rPr lang="zh-CN" altLang="zh-CN" dirty="0"/>
              <a:t>）：</a:t>
            </a:r>
            <a:r>
              <a:rPr lang="en-US" altLang="zh-CN" dirty="0"/>
              <a:t>data</a:t>
            </a:r>
            <a:r>
              <a:rPr lang="zh-CN" altLang="zh-CN" dirty="0"/>
              <a:t>中的临时新闻数据</a:t>
            </a:r>
            <a:r>
              <a:rPr lang="en-US" altLang="zh-CN" dirty="0"/>
              <a:t>article</a:t>
            </a:r>
            <a:r>
              <a:rPr lang="zh-CN" altLang="zh-CN" dirty="0"/>
              <a:t>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个人中心页（</a:t>
            </a:r>
            <a:r>
              <a:rPr lang="en-US" altLang="zh-CN" dirty="0"/>
              <a:t>my.js</a:t>
            </a:r>
            <a:r>
              <a:rPr lang="zh-CN" altLang="zh-CN" dirty="0"/>
              <a:t>）：</a:t>
            </a:r>
            <a:r>
              <a:rPr lang="en-US" altLang="zh-CN" dirty="0"/>
              <a:t>data</a:t>
            </a:r>
            <a:r>
              <a:rPr lang="zh-CN" altLang="zh-CN" dirty="0"/>
              <a:t>中的临时收藏夹新闻数据</a:t>
            </a:r>
            <a:r>
              <a:rPr lang="en-US" altLang="zh-CN" dirty="0" err="1"/>
              <a:t>newsList</a:t>
            </a:r>
            <a:r>
              <a:rPr lang="zh-CN" altLang="zh-CN" dirty="0"/>
              <a:t>、临时昵称</a:t>
            </a:r>
            <a:r>
              <a:rPr lang="en-US" altLang="zh-CN" dirty="0" err="1"/>
              <a:t>nickName</a:t>
            </a:r>
            <a:r>
              <a:rPr lang="zh-CN" altLang="zh-CN" dirty="0"/>
              <a:t>以及临时头像路径地址</a:t>
            </a:r>
            <a:r>
              <a:rPr lang="en-US" altLang="zh-CN" dirty="0" err="1"/>
              <a:t>src</a:t>
            </a:r>
            <a:r>
              <a:rPr lang="zh-CN" altLang="zh-CN" dirty="0"/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逻辑实现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903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315312" cy="825190"/>
          </a:xfrm>
        </p:spPr>
        <p:txBody>
          <a:bodyPr/>
          <a:lstStyle/>
          <a:p>
            <a:r>
              <a:rPr kumimoji="1" lang="zh-CN" altLang="en-US" b="1" dirty="0"/>
              <a:t>最终效果展示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最终效果展示</a:t>
            </a:r>
          </a:p>
        </p:txBody>
      </p:sp>
      <p:sp>
        <p:nvSpPr>
          <p:cNvPr id="36" name="文本框 8"/>
          <p:cNvSpPr txBox="1"/>
          <p:nvPr/>
        </p:nvSpPr>
        <p:spPr>
          <a:xfrm>
            <a:off x="1499018" y="2678489"/>
            <a:ext cx="936265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/>
              <a:t>最终效果展示如图所示。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zh-CN" altLang="zh-CN" dirty="0"/>
          </a:p>
          <a:p>
            <a:pPr>
              <a:lnSpc>
                <a:spcPct val="130000"/>
              </a:lnSpc>
            </a:pPr>
            <a:endParaRPr lang="zh-CN" altLang="zh-CN" dirty="0"/>
          </a:p>
          <a:p>
            <a:pPr>
              <a:lnSpc>
                <a:spcPct val="130000"/>
              </a:lnSpc>
            </a:pPr>
            <a:endParaRPr lang="zh-CN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66" y="1974811"/>
            <a:ext cx="5104762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最终效果展示</a:t>
            </a:r>
          </a:p>
        </p:txBody>
      </p:sp>
      <p:sp>
        <p:nvSpPr>
          <p:cNvPr id="36" name="文本框 8"/>
          <p:cNvSpPr txBox="1"/>
          <p:nvPr/>
        </p:nvSpPr>
        <p:spPr>
          <a:xfrm>
            <a:off x="1499018" y="2678489"/>
            <a:ext cx="936265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/>
              <a:t>最终效果展示如图所示。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zh-CN" altLang="zh-CN" dirty="0"/>
          </a:p>
          <a:p>
            <a:pPr>
              <a:lnSpc>
                <a:spcPct val="130000"/>
              </a:lnSpc>
            </a:pPr>
            <a:endParaRPr lang="zh-CN" altLang="zh-CN" dirty="0"/>
          </a:p>
          <a:p>
            <a:pPr>
              <a:lnSpc>
                <a:spcPct val="130000"/>
              </a:lnSpc>
            </a:pP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230" y="2114227"/>
            <a:ext cx="4847619" cy="3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最终效果展示</a:t>
            </a:r>
          </a:p>
        </p:txBody>
      </p:sp>
      <p:sp>
        <p:nvSpPr>
          <p:cNvPr id="36" name="文本框 8"/>
          <p:cNvSpPr txBox="1"/>
          <p:nvPr/>
        </p:nvSpPr>
        <p:spPr>
          <a:xfrm>
            <a:off x="1499018" y="2678489"/>
            <a:ext cx="936265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/>
              <a:t>最终效果展示如图所示。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zh-CN" altLang="zh-CN" dirty="0"/>
          </a:p>
          <a:p>
            <a:pPr>
              <a:lnSpc>
                <a:spcPct val="130000"/>
              </a:lnSpc>
            </a:pPr>
            <a:endParaRPr lang="zh-CN" altLang="zh-CN" dirty="0"/>
          </a:p>
          <a:p>
            <a:pPr>
              <a:lnSpc>
                <a:spcPct val="130000"/>
              </a:lnSpc>
            </a:pP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09" y="1909279"/>
            <a:ext cx="5038095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0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/>
              <a:t>项目小结</a:t>
            </a:r>
          </a:p>
        </p:txBody>
      </p:sp>
    </p:spTree>
    <p:extLst>
      <p:ext uri="{BB962C8B-B14F-4D97-AF65-F5344CB8AC3E}">
        <p14:creationId xmlns:p14="http://schemas.microsoft.com/office/powerpoint/2010/main" val="225608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项目小结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2145445" y="2241117"/>
            <a:ext cx="8923389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/>
              <a:t>通过新闻小程序项目的开发练习，主要复习了以下知识点和操作：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小程序项目的创建步骤；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手动新建小程序应用文件和页面文件的步骤；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导航栏的标题、背景颜色和文字颜色的设置方法；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tabBar</a:t>
            </a:r>
            <a:r>
              <a:rPr lang="zh-CN" altLang="zh-CN" sz="2000" dirty="0"/>
              <a:t>的创建方法；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页面布局和样式设计的基本方法；</a:t>
            </a:r>
          </a:p>
        </p:txBody>
      </p:sp>
    </p:spTree>
    <p:extLst>
      <p:ext uri="{BB962C8B-B14F-4D97-AF65-F5344CB8AC3E}">
        <p14:creationId xmlns:p14="http://schemas.microsoft.com/office/powerpoint/2010/main" val="1938609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项目小结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2479213" y="2349221"/>
            <a:ext cx="82558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/>
              <a:t>通过新闻小程序项目的开发练习，主要复习了以下知识点和操作</a:t>
            </a:r>
            <a:r>
              <a:rPr lang="zh-CN" altLang="en-US" sz="2000" dirty="0"/>
              <a:t>（续）</a:t>
            </a:r>
            <a:r>
              <a:rPr lang="zh-CN" altLang="zh-CN" sz="2000" dirty="0"/>
              <a:t>：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使用双花括号</a:t>
            </a:r>
            <a:r>
              <a:rPr lang="en-US" altLang="zh-CN" sz="2000" dirty="0"/>
              <a:t>{{}}</a:t>
            </a:r>
            <a:r>
              <a:rPr lang="zh-CN" altLang="zh-CN" sz="2000" dirty="0"/>
              <a:t>生成动态数据的用法；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使用</a:t>
            </a:r>
            <a:r>
              <a:rPr lang="en-US" altLang="zh-CN" sz="2000" dirty="0" err="1"/>
              <a:t>setData</a:t>
            </a:r>
            <a:r>
              <a:rPr lang="zh-CN" altLang="zh-CN" sz="2000" dirty="0"/>
              <a:t>重置动态数据的方法；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wx:for</a:t>
            </a:r>
            <a:r>
              <a:rPr lang="zh-CN" altLang="zh-CN" sz="2000" dirty="0"/>
              <a:t>、</a:t>
            </a:r>
            <a:r>
              <a:rPr lang="en-US" altLang="zh-CN" sz="2000" dirty="0" err="1"/>
              <a:t>wx:if</a:t>
            </a:r>
            <a:r>
              <a:rPr lang="zh-CN" altLang="zh-CN" sz="2000" dirty="0"/>
              <a:t>和</a:t>
            </a:r>
            <a:r>
              <a:rPr lang="en-US" altLang="zh-CN" sz="2000" dirty="0" err="1"/>
              <a:t>wx:else</a:t>
            </a:r>
            <a:r>
              <a:rPr lang="zh-CN" altLang="zh-CN" sz="2000" dirty="0"/>
              <a:t>属性的用法；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公共函数的创建、导出和调用方法；</a:t>
            </a:r>
          </a:p>
        </p:txBody>
      </p:sp>
    </p:spTree>
    <p:extLst>
      <p:ext uri="{BB962C8B-B14F-4D97-AF65-F5344CB8AC3E}">
        <p14:creationId xmlns:p14="http://schemas.microsoft.com/office/powerpoint/2010/main" val="1188224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项目小结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2479213" y="2537480"/>
            <a:ext cx="82558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/>
              <a:t>通过新闻小程序项目的开发练习，主要复习了以下知识点和操作</a:t>
            </a:r>
            <a:r>
              <a:rPr lang="zh-CN" altLang="en-US" sz="2000" dirty="0"/>
              <a:t>（续）</a:t>
            </a:r>
            <a:r>
              <a:rPr lang="zh-CN" altLang="zh-CN" sz="2000" dirty="0"/>
              <a:t>：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本地缓存数据的读取和删除；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使用按钮</a:t>
            </a:r>
            <a:r>
              <a:rPr lang="en-US" altLang="zh-CN" sz="2000" dirty="0"/>
              <a:t>open-type</a:t>
            </a:r>
            <a:r>
              <a:rPr lang="zh-CN" altLang="zh-CN" sz="2000" dirty="0"/>
              <a:t>属性读取微信个人信息的方法；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页面导航跳转和数据携带的用法；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项目预览和真机调试的步骤。</a:t>
            </a:r>
          </a:p>
        </p:txBody>
      </p:sp>
    </p:spTree>
    <p:extLst>
      <p:ext uri="{BB962C8B-B14F-4D97-AF65-F5344CB8AC3E}">
        <p14:creationId xmlns:p14="http://schemas.microsoft.com/office/powerpoint/2010/main" val="12993281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项目小结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1925811" y="3216371"/>
            <a:ext cx="9362658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50000"/>
              </a:lnSpc>
            </a:pPr>
            <a:r>
              <a:rPr lang="zh-CN" altLang="zh-CN" sz="2800" b="1" dirty="0">
                <a:solidFill>
                  <a:schemeClr val="accent4">
                    <a:lumMod val="50000"/>
                  </a:schemeClr>
                </a:solidFill>
              </a:rPr>
              <a:t>本书就到此结束，希望读者朋友们可以通过学习做出自己喜欢的小程序项目。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</a:rPr>
              <a:t>：）</a:t>
            </a:r>
            <a:endParaRPr lang="zh-CN" altLang="zh-C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0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1048446" y="2555980"/>
            <a:ext cx="7851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首页需要包含幻灯片播放效果和新闻列表；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幻灯片至少要有</a:t>
            </a:r>
            <a:r>
              <a:rPr lang="en-US" altLang="zh-CN" sz="2000" dirty="0"/>
              <a:t>3</a:t>
            </a:r>
            <a:r>
              <a:rPr lang="zh-CN" altLang="zh-CN" sz="2000" dirty="0"/>
              <a:t>幅图片自动播放；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新闻列表点击可以打开阅读新闻全文。</a:t>
            </a:r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2339102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</a:rPr>
              <a:t>首页功能需求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64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1048446" y="2555980"/>
            <a:ext cx="785114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阅读新闻全文的页面需要显示新闻标题、图片、内容和日期；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允许点击按钮将当前阅读的新闻添加到本地收藏夹中；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已经收藏过的新闻也可以点击按钮取消收藏。</a:t>
            </a:r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2698175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</a:rPr>
              <a:t>新闻页功能需求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52806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1048445" y="2555980"/>
            <a:ext cx="9048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未登录状态下显示登陆按钮，用户点击后可以显示微信头像和昵称；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登陆后读取当前用户的收藏夹，展示收藏的新闻列表；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收藏夹中的新闻可以直接点击查看内容；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未登录状态下收藏夹显示为空。</a:t>
            </a:r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305724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</a:rPr>
              <a:t>个人中心功能需求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0681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b="1" dirty="0"/>
              <a:t>设计实现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1121</TotalTime>
  <Words>3036</Words>
  <Application>Microsoft Macintosh PowerPoint</Application>
  <PresentationFormat>宽屏</PresentationFormat>
  <Paragraphs>393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Microsoft YaHei</vt:lpstr>
      <vt:lpstr>Microsoft YaHei</vt:lpstr>
      <vt:lpstr>Segoe UI Light</vt:lpstr>
      <vt:lpstr>Arial</vt:lpstr>
      <vt:lpstr>Calibri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沈 qx</cp:lastModifiedBy>
  <cp:revision>401</cp:revision>
  <dcterms:created xsi:type="dcterms:W3CDTF">2015-08-18T02:51:41Z</dcterms:created>
  <dcterms:modified xsi:type="dcterms:W3CDTF">2019-07-15T00:54:04Z</dcterms:modified>
  <cp:category/>
</cp:coreProperties>
</file>